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84" r:id="rId2"/>
    <p:sldId id="257" r:id="rId3"/>
    <p:sldId id="258" r:id="rId4"/>
    <p:sldId id="283" r:id="rId5"/>
    <p:sldId id="259" r:id="rId6"/>
    <p:sldId id="260" r:id="rId7"/>
    <p:sldId id="261" r:id="rId8"/>
    <p:sldId id="28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7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4DCFA10-8032-496D-9CED-2EAC322D8D44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CC66F79-629D-4568-8783-88D76E5A9D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526DD-04DA-4D97-A89D-A6B06E1F6480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4F8A8-9B28-4CCB-A2CF-613A066FC3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195AED-4FCC-418D-8E4C-E94D4C7994C6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6098818-B377-4CFB-B1EB-EB3F2A4B78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9773A-305D-4901-BB36-C1173BC1164B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7EE83-35AA-41A3-9170-14C32192CD8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CA17652-B773-42AD-AA6D-A34600DD2E14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01D53A-EA6F-432E-BF27-561A0CC0A0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E85B-51CC-465E-ABEC-A8EF3C8804DF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71467-229B-42D6-81E7-EB1EC46478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9A4E-B92C-4C1C-8748-66FDF4B1A5AD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1175E-E8FF-4001-9244-1C4B159DF48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76BE-DCB5-4050-92C7-684185E3B721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C0B8F-E32F-49D7-AD1F-95CF92AF90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2407-71C1-41E3-8E0C-23617B4D5542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0A014-F6B4-4A4B-9DEB-30D1B33096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6DEEB-A53B-45BA-804D-A7899ACD0C5F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622FD-FBE6-4E02-9D00-F931477BBB8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68BBF9-352C-4A3D-A072-D95500B687E3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E5AE2B-3143-4A8E-9FCB-B7724675F7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30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5BC8F91-C9F4-40AB-9C03-1BD070661E3A}" type="datetimeFigureOut">
              <a:rPr lang="es-ES"/>
              <a:pPr>
                <a:defRPr/>
              </a:pPr>
              <a:t>20/05/2011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8F58760-87A9-47A3-B85C-D138799B455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8064A2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8064A2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8064A2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http://www20.gencat.cat/docs/Educacio/Aux/08047583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s.wikipedia.org/wiki/Archivo:Astigmatism_text_blur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inventosabsurdos.com/wp-content/uploads/leonardo-da-vinci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http://www.remediosdelaabuelacaseros.com/wp-content/uploads/2011/04/como-ponerse-unas-lentillas-colocarse-las-lentes-de-contacto.jpg" TargetMode="Externa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980728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/>
            </a:r>
            <a:br>
              <a:rPr lang="es-ES" dirty="0"/>
            </a:br>
            <a:r>
              <a:rPr lang="es-ES" dirty="0"/>
              <a:t> </a:t>
            </a:r>
            <a:r>
              <a:rPr lang="es-ES" dirty="0" err="1"/>
              <a:t>Tens</a:t>
            </a:r>
            <a:r>
              <a:rPr lang="es-ES" dirty="0"/>
              <a:t> </a:t>
            </a:r>
            <a:r>
              <a:rPr lang="es-ES" dirty="0" err="1"/>
              <a:t>problemes</a:t>
            </a:r>
            <a:r>
              <a:rPr lang="es-ES" dirty="0"/>
              <a:t> de vista ? </a:t>
            </a:r>
            <a:br>
              <a:rPr lang="es-ES" dirty="0"/>
            </a:br>
            <a:r>
              <a:rPr lang="pt-BR" dirty="0"/>
              <a:t>2n </a:t>
            </a:r>
            <a:r>
              <a:rPr lang="pt-BR" dirty="0" err="1"/>
              <a:t>planter</a:t>
            </a:r>
            <a:r>
              <a:rPr lang="pt-BR" dirty="0"/>
              <a:t> de </a:t>
            </a:r>
            <a:r>
              <a:rPr lang="pt-BR" dirty="0" err="1"/>
              <a:t>sondeig</a:t>
            </a:r>
            <a:r>
              <a:rPr lang="pt-BR" dirty="0"/>
              <a:t> i </a:t>
            </a:r>
            <a:r>
              <a:rPr lang="pt-BR" dirty="0" err="1"/>
              <a:t>experiments</a:t>
            </a:r>
            <a:r>
              <a:rPr lang="pt-BR" dirty="0"/>
              <a:t> 2011 </a:t>
            </a:r>
            <a:br>
              <a:rPr lang="pt-BR" dirty="0"/>
            </a:br>
            <a:r>
              <a:rPr lang="es-ES" dirty="0" err="1"/>
              <a:t>Planter</a:t>
            </a:r>
            <a:r>
              <a:rPr lang="es-ES" dirty="0"/>
              <a:t> 387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51920" y="5373216"/>
            <a:ext cx="5114925" cy="1101725"/>
          </a:xfrm>
        </p:spPr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/>
              <a:t> </a:t>
            </a:r>
            <a:r>
              <a:rPr lang="es-ES" b="1" dirty="0"/>
              <a:t>Sergi López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/>
              <a:t>Víctor Sevilla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/>
              <a:t>Víctor Villalobos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/>
              <a:t>Luis </a:t>
            </a:r>
            <a:r>
              <a:rPr lang="es-ES" b="1" dirty="0" err="1"/>
              <a:t>Visús</a:t>
            </a:r>
            <a:r>
              <a:rPr lang="es-ES" b="1" dirty="0"/>
              <a:t> </a:t>
            </a:r>
            <a:endParaRPr lang="es-ES" dirty="0"/>
          </a:p>
        </p:txBody>
      </p:sp>
      <p:pic>
        <p:nvPicPr>
          <p:cNvPr id="27650" name="Picture 2" descr="http://1.bp.blogspot.com/_nNehJBMQ8Aw/Sec5OW7ywjI/AAAAAAAAACI/m-Ui-wGX89c/s400/v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2627784" cy="2035127"/>
          </a:xfrm>
          <a:prstGeom prst="rect">
            <a:avLst/>
          </a:prstGeom>
          <a:noFill/>
        </p:spPr>
      </p:pic>
      <p:pic>
        <p:nvPicPr>
          <p:cNvPr id="27657" name="Picture 9" descr="http://farm4.static.flickr.com/3125/2592389469_2b033d3afe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93096"/>
            <a:ext cx="3168352" cy="2376264"/>
          </a:xfrm>
          <a:prstGeom prst="rect">
            <a:avLst/>
          </a:prstGeom>
          <a:noFill/>
        </p:spPr>
      </p:pic>
      <p:pic>
        <p:nvPicPr>
          <p:cNvPr id="27659" name="Picture 11" descr="http://tec.nologia.com/wp-content/uploads/2009/11/opto-electronic-lentilla-pantal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852936"/>
            <a:ext cx="3319297" cy="248947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Solucions més comunes.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772816"/>
            <a:ext cx="4474840" cy="811163"/>
          </a:xfrm>
        </p:spPr>
        <p:txBody>
          <a:bodyPr/>
          <a:lstStyle/>
          <a:p>
            <a:pPr>
              <a:buNone/>
            </a:pPr>
            <a:r>
              <a:rPr lang="ca-ES" dirty="0" smtClean="0"/>
              <a:t>      Les més comunes són:</a:t>
            </a:r>
            <a:endParaRPr lang="ca-ES" dirty="0"/>
          </a:p>
        </p:txBody>
      </p:sp>
      <p:pic>
        <p:nvPicPr>
          <p:cNvPr id="1026" name="Picture 2" descr="http://www.sunglassesbestprices.com/wp-content/uploads/2011/03/gla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1433736" cy="1433736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8" name="Picture 4" descr="http://4.bp.blogspot.com/_fwjB8WtXs_M/TNSkthjbGfI/AAAAAAAAA94/FkklIRk2Xvo/s1600/Lentill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068960"/>
            <a:ext cx="1751517" cy="131363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cxnSp>
        <p:nvCxnSpPr>
          <p:cNvPr id="9" name="8 Conector recto de flecha"/>
          <p:cNvCxnSpPr>
            <a:stCxn id="3" idx="2"/>
            <a:endCxn id="1028" idx="0"/>
          </p:cNvCxnSpPr>
          <p:nvPr/>
        </p:nvCxnSpPr>
        <p:spPr>
          <a:xfrm rot="16200000" flipH="1">
            <a:off x="3653851" y="2787219"/>
            <a:ext cx="484981" cy="7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3" idx="2"/>
            <a:endCxn id="1026" idx="0"/>
          </p:cNvCxnSpPr>
          <p:nvPr/>
        </p:nvCxnSpPr>
        <p:spPr>
          <a:xfrm rot="5400000">
            <a:off x="2170250" y="1526133"/>
            <a:ext cx="628997" cy="2744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://www.remediosdelaabuelacaseros.com/wp-content/uploads/2011/04/como-ponerse-unas-lentillas-colocarse-las-lentes-de-contac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85184"/>
            <a:ext cx="1584176" cy="136997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2" name="Picture 8" descr="http://compraengrupo.com/files/deals/acd58adfb79073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5085184"/>
            <a:ext cx="1584176" cy="121453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3" name="Imagen 10" descr="Construyen una máquina que permite a los invidentes leer libros y ver foto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284984"/>
            <a:ext cx="1656184" cy="1101124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29" name="28 Conector recto de flecha"/>
          <p:cNvCxnSpPr>
            <a:stCxn id="3" idx="2"/>
            <a:endCxn id="1033" idx="0"/>
          </p:cNvCxnSpPr>
          <p:nvPr/>
        </p:nvCxnSpPr>
        <p:spPr>
          <a:xfrm rot="16200000" flipH="1">
            <a:off x="4854154" y="1586917"/>
            <a:ext cx="701005" cy="2695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611560" y="46531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Ulleres</a:t>
            </a:r>
            <a:endParaRPr lang="ca-ES" dirty="0"/>
          </a:p>
        </p:txBody>
      </p:sp>
      <p:cxnSp>
        <p:nvCxnSpPr>
          <p:cNvPr id="32" name="31 Conector angular"/>
          <p:cNvCxnSpPr>
            <a:stCxn id="1028" idx="2"/>
            <a:endCxn id="1032" idx="0"/>
          </p:cNvCxnSpPr>
          <p:nvPr/>
        </p:nvCxnSpPr>
        <p:spPr>
          <a:xfrm rot="5400000">
            <a:off x="2750375" y="3899968"/>
            <a:ext cx="702586" cy="16678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angular"/>
          <p:cNvCxnSpPr>
            <a:stCxn id="1028" idx="2"/>
            <a:endCxn id="1030" idx="0"/>
          </p:cNvCxnSpPr>
          <p:nvPr/>
        </p:nvCxnSpPr>
        <p:spPr>
          <a:xfrm rot="16200000" flipH="1">
            <a:off x="4406558" y="3911630"/>
            <a:ext cx="702586" cy="164452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3059832" y="47971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mtClean="0"/>
              <a:t>Lentilles</a:t>
            </a:r>
            <a:endParaRPr lang="ca-ES"/>
          </a:p>
        </p:txBody>
      </p:sp>
      <p:sp>
        <p:nvSpPr>
          <p:cNvPr id="38" name="37 CuadroTexto"/>
          <p:cNvSpPr txBox="1"/>
          <p:nvPr/>
        </p:nvSpPr>
        <p:spPr>
          <a:xfrm>
            <a:off x="1403648" y="63813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D’un sol ús</a:t>
            </a:r>
            <a:endParaRPr lang="ca-ES" dirty="0"/>
          </a:p>
        </p:txBody>
      </p:sp>
      <p:sp>
        <p:nvSpPr>
          <p:cNvPr id="39" name="38 CuadroTexto"/>
          <p:cNvSpPr txBox="1"/>
          <p:nvPr/>
        </p:nvSpPr>
        <p:spPr>
          <a:xfrm>
            <a:off x="4572000" y="64886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err="1" smtClean="0"/>
              <a:t>Duraderes</a:t>
            </a:r>
            <a:endParaRPr lang="ca-ES" dirty="0"/>
          </a:p>
        </p:txBody>
      </p:sp>
      <p:sp>
        <p:nvSpPr>
          <p:cNvPr id="40" name="39 CuadroTexto"/>
          <p:cNvSpPr txBox="1"/>
          <p:nvPr/>
        </p:nvSpPr>
        <p:spPr>
          <a:xfrm>
            <a:off x="5796136" y="45091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err="1" smtClean="0"/>
              <a:t>Cirugia</a:t>
            </a:r>
            <a:r>
              <a:rPr lang="ca-ES" dirty="0" smtClean="0"/>
              <a:t> </a:t>
            </a:r>
            <a:endParaRPr lang="ca-ES" dirty="0"/>
          </a:p>
        </p:txBody>
      </p:sp>
      <p:pic>
        <p:nvPicPr>
          <p:cNvPr id="20" name="Imagen 2" descr="problemas-de-visi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21" name="20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Recerca experimental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1171203"/>
          </a:xfrm>
        </p:spPr>
        <p:txBody>
          <a:bodyPr/>
          <a:lstStyle/>
          <a:p>
            <a:r>
              <a:rPr lang="ca-ES" sz="2000" dirty="0" smtClean="0"/>
              <a:t>Estudi previ:</a:t>
            </a:r>
          </a:p>
          <a:p>
            <a:pPr>
              <a:buNone/>
            </a:pPr>
            <a:r>
              <a:rPr lang="ca-ES" sz="2000" dirty="0" smtClean="0"/>
              <a:t>La població que utilitzarem seran els alumnes del institut de Sant Quirze del Vallès.</a:t>
            </a:r>
          </a:p>
          <a:p>
            <a:endParaRPr lang="ca-ES" dirty="0" smtClean="0"/>
          </a:p>
          <a:p>
            <a:endParaRPr lang="ca-ES" dirty="0" smtClean="0"/>
          </a:p>
          <a:p>
            <a:endParaRPr lang="ca-E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600400" cy="187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</p:pic>
      <p:pic>
        <p:nvPicPr>
          <p:cNvPr id="22531" name="Picture 3" descr="http://www20.gencat.cat/docs/Educacio/Aux/08047583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211960" y="4437112"/>
            <a:ext cx="3816424" cy="184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sp>
        <p:nvSpPr>
          <p:cNvPr id="6" name="5 CuadroTexto"/>
          <p:cNvSpPr txBox="1"/>
          <p:nvPr/>
        </p:nvSpPr>
        <p:spPr>
          <a:xfrm>
            <a:off x="1907704" y="6381328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Els alumnes han estat escollit aleatòriament.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72816"/>
            <a:ext cx="7272808" cy="1008113"/>
          </a:xfrm>
        </p:spPr>
        <p:txBody>
          <a:bodyPr/>
          <a:lstStyle/>
          <a:p>
            <a:r>
              <a:rPr lang="ca-ES" sz="2000" dirty="0" smtClean="0"/>
              <a:t>S’ha realitzat una enquesta amb un total d’11 preguntes, s’ha organitzat la informació recollida en un full de càlcul.</a:t>
            </a:r>
            <a:endParaRPr lang="es-ES" sz="2000" dirty="0"/>
          </a:p>
        </p:txBody>
      </p:sp>
      <p:pic>
        <p:nvPicPr>
          <p:cNvPr id="24578" name="Picture 2" descr="http://blog.pucp.edu.pe/fernandotuesta/files/u5/Encuesta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6"/>
            <a:ext cx="3136032" cy="2125986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4580" name="Picture 4" descr="http://4.bp.blogspot.com/_CR8lumrcV8M/TOMkaoUHpAI/AAAAAAAAAFs/6lAy1uIBPIo/s1600/encues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17032"/>
            <a:ext cx="2324100" cy="240982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5 CuadroTexto"/>
          <p:cNvSpPr txBox="1"/>
          <p:nvPr/>
        </p:nvSpPr>
        <p:spPr>
          <a:xfrm>
            <a:off x="251520" y="76470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u="sng" dirty="0" err="1" smtClean="0"/>
              <a:t>Recollida</a:t>
            </a:r>
            <a:r>
              <a:rPr lang="es-ES" sz="3200" b="1" u="sng" dirty="0" smtClean="0"/>
              <a:t> de </a:t>
            </a:r>
            <a:r>
              <a:rPr lang="es-ES" sz="3200" b="1" u="sng" dirty="0" err="1" smtClean="0"/>
              <a:t>dades</a:t>
            </a:r>
            <a:r>
              <a:rPr lang="es-ES" sz="3200" b="1" u="sng" dirty="0" smtClean="0"/>
              <a:t>:</a:t>
            </a:r>
            <a:endParaRPr lang="es-ES" sz="3200" b="1" u="sng" dirty="0"/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Resultats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595139"/>
          </a:xfrm>
        </p:spPr>
        <p:txBody>
          <a:bodyPr/>
          <a:lstStyle/>
          <a:p>
            <a:r>
              <a:rPr lang="ca-ES" sz="1800" b="1" i="1" dirty="0" smtClean="0"/>
              <a:t>Pregunta 1</a:t>
            </a:r>
            <a:r>
              <a:rPr lang="ca-ES" sz="1800" i="1" dirty="0" smtClean="0"/>
              <a:t>: Has anat algun cop a l’oftalmòleg?</a:t>
            </a:r>
            <a:endParaRPr lang="es-ES" sz="1800" dirty="0" smtClean="0"/>
          </a:p>
          <a:p>
            <a:endParaRPr lang="es-ES" sz="1800" dirty="0"/>
          </a:p>
        </p:txBody>
      </p:sp>
      <p:pic>
        <p:nvPicPr>
          <p:cNvPr id="23553" name="Gráfico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4864"/>
            <a:ext cx="4248472" cy="246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67544" y="5229200"/>
          <a:ext cx="5688631" cy="774951"/>
        </p:xfrm>
        <a:graphic>
          <a:graphicData uri="http://schemas.openxmlformats.org/drawingml/2006/table">
            <a:tbl>
              <a:tblPr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895991"/>
                <a:gridCol w="1895991"/>
                <a:gridCol w="1896649"/>
              </a:tblGrid>
              <a:tr h="258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Posibles respostes: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Si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59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82%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18%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7668344" cy="1531243"/>
          </a:xfrm>
        </p:spPr>
        <p:txBody>
          <a:bodyPr/>
          <a:lstStyle/>
          <a:p>
            <a:r>
              <a:rPr lang="ca-ES" sz="1800" b="1" i="1" dirty="0" smtClean="0"/>
              <a:t>Pregunta 2:</a:t>
            </a:r>
            <a:r>
              <a:rPr lang="ca-ES" sz="1800" i="1" dirty="0" smtClean="0"/>
              <a:t> En el cas de que la resposta a la pregunta 1 sigui afirmativa, has seguit els consells de l'oftalmòleg?</a:t>
            </a:r>
            <a:endParaRPr lang="es-ES" sz="1800" dirty="0" smtClean="0"/>
          </a:p>
          <a:p>
            <a:endParaRPr lang="es-ES" dirty="0"/>
          </a:p>
        </p:txBody>
      </p:sp>
      <p:pic>
        <p:nvPicPr>
          <p:cNvPr id="25602" name="Gráfico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4773613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92" y="4941168"/>
          <a:ext cx="5976664" cy="918969"/>
        </p:xfrm>
        <a:graphic>
          <a:graphicData uri="http://schemas.openxmlformats.org/drawingml/2006/table">
            <a:tbl>
              <a:tblPr/>
              <a:tblGrid>
                <a:gridCol w="1991991"/>
                <a:gridCol w="1991991"/>
                <a:gridCol w="1992682"/>
              </a:tblGrid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Posibles respostes: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Si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61.1%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38.9%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467544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692696"/>
            <a:ext cx="7239000" cy="667147"/>
          </a:xfrm>
        </p:spPr>
        <p:txBody>
          <a:bodyPr/>
          <a:lstStyle/>
          <a:p>
            <a:r>
              <a:rPr lang="ca-ES" sz="1800" b="1" i="1" dirty="0" smtClean="0"/>
              <a:t>Pregunta 3:</a:t>
            </a:r>
            <a:r>
              <a:rPr lang="ca-ES" sz="1800" i="1" dirty="0" smtClean="0"/>
              <a:t> Tens problemes de vista?</a:t>
            </a:r>
            <a:endParaRPr lang="es-ES" sz="1800" dirty="0" smtClean="0"/>
          </a:p>
          <a:p>
            <a:endParaRPr lang="es-ES" sz="1800" dirty="0"/>
          </a:p>
        </p:txBody>
      </p:sp>
      <p:pic>
        <p:nvPicPr>
          <p:cNvPr id="26626" name="Gráfico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459263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92" y="5013176"/>
          <a:ext cx="5616623" cy="1062984"/>
        </p:xfrm>
        <a:graphic>
          <a:graphicData uri="http://schemas.openxmlformats.org/drawingml/2006/table">
            <a:tbl>
              <a:tblPr/>
              <a:tblGrid>
                <a:gridCol w="1871991"/>
                <a:gridCol w="1871991"/>
                <a:gridCol w="1872641"/>
              </a:tblGrid>
              <a:tr h="354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Posibles </a:t>
                      </a:r>
                      <a:r>
                        <a:rPr lang="es-ES" sz="1200" dirty="0" err="1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Si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36.1%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63.9%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92696"/>
            <a:ext cx="7239000" cy="739155"/>
          </a:xfrm>
        </p:spPr>
        <p:txBody>
          <a:bodyPr/>
          <a:lstStyle/>
          <a:p>
            <a:r>
              <a:rPr lang="ca-ES" sz="1800" b="1" i="1" dirty="0" smtClean="0"/>
              <a:t>Preguntes 4 i 5:</a:t>
            </a:r>
            <a:r>
              <a:rPr lang="ca-ES" sz="1800" dirty="0" smtClean="0"/>
              <a:t> </a:t>
            </a:r>
            <a:r>
              <a:rPr lang="ca-ES" sz="1800" i="1" dirty="0" smtClean="0"/>
              <a:t>Quin dels següents és el teu problema? Quantes diòptries tens?</a:t>
            </a:r>
            <a:endParaRPr lang="es-ES" sz="1800" dirty="0"/>
          </a:p>
        </p:txBody>
      </p:sp>
      <p:pic>
        <p:nvPicPr>
          <p:cNvPr id="27650" name="Gráfico 1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459263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5616" y="4725144"/>
          <a:ext cx="5488940" cy="1261872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5035"/>
                <a:gridCol w="915035"/>
                <a:gridCol w="915035"/>
                <a:gridCol w="9150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Posibles </a:t>
                      </a:r>
                      <a:r>
                        <a:rPr lang="es-ES" sz="1200" dirty="0" err="1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Miopia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Hipermetropia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Astigmatisme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 err="1">
                          <a:latin typeface="Arial"/>
                          <a:ea typeface="Calibri"/>
                          <a:cs typeface="Times New Roman"/>
                        </a:rPr>
                        <a:t>Ambliopia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Estrabisme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persones: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ctr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76.9%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15.3%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3.8%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83568" y="12687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Ull</a:t>
            </a:r>
            <a:r>
              <a:rPr lang="es-ES" dirty="0" smtClean="0"/>
              <a:t> </a:t>
            </a:r>
            <a:r>
              <a:rPr lang="es-ES" dirty="0" err="1" smtClean="0"/>
              <a:t>dret</a:t>
            </a:r>
            <a:r>
              <a:rPr lang="es-ES" dirty="0" smtClean="0"/>
              <a:t>:</a:t>
            </a:r>
            <a:endParaRPr lang="es-ES" dirty="0"/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2242592" cy="523131"/>
          </a:xfrm>
        </p:spPr>
        <p:txBody>
          <a:bodyPr/>
          <a:lstStyle/>
          <a:p>
            <a:r>
              <a:rPr lang="es-ES" sz="1800" dirty="0" err="1" smtClean="0"/>
              <a:t>Ull</a:t>
            </a:r>
            <a:r>
              <a:rPr lang="es-ES" sz="1800" dirty="0" smtClean="0"/>
              <a:t> </a:t>
            </a:r>
            <a:r>
              <a:rPr lang="es-ES" sz="1800" dirty="0" err="1" smtClean="0"/>
              <a:t>esquerre</a:t>
            </a:r>
            <a:r>
              <a:rPr lang="es-ES" sz="1800" dirty="0" smtClean="0"/>
              <a:t>:</a:t>
            </a:r>
            <a:endParaRPr lang="es-ES" sz="1800" dirty="0"/>
          </a:p>
        </p:txBody>
      </p:sp>
      <p:pic>
        <p:nvPicPr>
          <p:cNvPr id="28674" name="Gráfico 1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4680520" cy="289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83568" y="4509120"/>
          <a:ext cx="5760641" cy="1549905"/>
        </p:xfrm>
        <a:graphic>
          <a:graphicData uri="http://schemas.openxmlformats.org/drawingml/2006/table">
            <a:tbl>
              <a:tblPr/>
              <a:tblGrid>
                <a:gridCol w="906376"/>
                <a:gridCol w="792088"/>
                <a:gridCol w="1138916"/>
                <a:gridCol w="1094654"/>
                <a:gridCol w="885897"/>
                <a:gridCol w="942710"/>
              </a:tblGrid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Posibles respostes: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Miopia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Hipermetropia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Astigmatisme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Ambliopia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Estrabisme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persones: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69.23%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15.38%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15.38%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3034680" cy="883171"/>
          </a:xfrm>
        </p:spPr>
        <p:txBody>
          <a:bodyPr/>
          <a:lstStyle/>
          <a:p>
            <a:pPr>
              <a:buNone/>
            </a:pPr>
            <a:r>
              <a:rPr lang="ca-ES" sz="1600" i="1" dirty="0" smtClean="0">
                <a:latin typeface="Arial" pitchFamily="34" charset="0"/>
                <a:cs typeface="Arial" pitchFamily="34" charset="0"/>
              </a:rPr>
              <a:t>    Gràfic de dispersió de les diòptries de miopia en ambdós ulls:</a:t>
            </a:r>
            <a:endParaRPr lang="es-ES" sz="16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29698" name="Gráfico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908720"/>
            <a:ext cx="4320480" cy="253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5 CuadroTexto"/>
          <p:cNvSpPr txBox="1"/>
          <p:nvPr/>
        </p:nvSpPr>
        <p:spPr>
          <a:xfrm>
            <a:off x="251520" y="3284984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Gràfic comparatiu de les malalties presents en ambdós ulls:</a:t>
            </a:r>
            <a:endParaRPr lang="ca-ES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29700" name="Gráfico 2"/>
          <p:cNvPicPr>
            <a:picLocks noChangeArrowheads="1"/>
          </p:cNvPicPr>
          <p:nvPr/>
        </p:nvPicPr>
        <p:blipFill>
          <a:blip r:embed="rId3" cstate="print"/>
          <a:srcRect b="-113"/>
          <a:stretch>
            <a:fillRect/>
          </a:stretch>
        </p:blipFill>
        <p:spPr bwMode="auto">
          <a:xfrm>
            <a:off x="3347864" y="3861048"/>
            <a:ext cx="4419079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cxnSp>
        <p:nvCxnSpPr>
          <p:cNvPr id="9" name="8 Forma"/>
          <p:cNvCxnSpPr/>
          <p:nvPr/>
        </p:nvCxnSpPr>
        <p:spPr>
          <a:xfrm rot="16200000" flipH="1">
            <a:off x="2360203" y="1104293"/>
            <a:ext cx="313966" cy="16510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Forma"/>
          <p:cNvCxnSpPr>
            <a:stCxn id="6" idx="2"/>
            <a:endCxn id="29700" idx="1"/>
          </p:cNvCxnSpPr>
          <p:nvPr/>
        </p:nvCxnSpPr>
        <p:spPr>
          <a:xfrm rot="16200000" flipH="1">
            <a:off x="2082667" y="3950310"/>
            <a:ext cx="730195" cy="1800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2" descr="problemas-de-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10" name="9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7239000" cy="648072"/>
          </a:xfrm>
        </p:spPr>
        <p:txBody>
          <a:bodyPr/>
          <a:lstStyle/>
          <a:p>
            <a:r>
              <a:rPr lang="ca-ES" sz="1800" b="1" i="1" dirty="0" smtClean="0"/>
              <a:t>Pregunta 6:</a:t>
            </a:r>
            <a:r>
              <a:rPr lang="ca-ES" sz="1800" dirty="0" smtClean="0"/>
              <a:t> </a:t>
            </a:r>
            <a:r>
              <a:rPr lang="ca-ES" sz="1800" i="1" dirty="0" smtClean="0"/>
              <a:t>Com t'ho van detectar?</a:t>
            </a:r>
            <a:endParaRPr lang="es-ES" sz="1800" dirty="0" smtClean="0"/>
          </a:p>
          <a:p>
            <a:endParaRPr lang="es-ES" dirty="0"/>
          </a:p>
        </p:txBody>
      </p:sp>
      <p:pic>
        <p:nvPicPr>
          <p:cNvPr id="30722" name="Gráfico 3"/>
          <p:cNvPicPr>
            <a:picLocks noChangeArrowheads="1"/>
          </p:cNvPicPr>
          <p:nvPr/>
        </p:nvPicPr>
        <p:blipFill>
          <a:blip r:embed="rId2" cstate="print"/>
          <a:srcRect b="-113"/>
          <a:stretch>
            <a:fillRect/>
          </a:stretch>
        </p:blipFill>
        <p:spPr bwMode="auto">
          <a:xfrm>
            <a:off x="1115616" y="3259286"/>
            <a:ext cx="5627687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59632" y="1452760"/>
          <a:ext cx="5488940" cy="1472184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5035"/>
                <a:gridCol w="915035"/>
                <a:gridCol w="915035"/>
                <a:gridCol w="9150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Posibles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No veia bé la pissarra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En una revisió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Rendiment escolar baix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Detectar per si mateix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Altres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48,27 %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34,48%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3,44%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6,89%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6,89%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5508104" y="6453336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Formes de </a:t>
            </a:r>
            <a:r>
              <a:rPr lang="es-ES" sz="1100" dirty="0" err="1" smtClean="0"/>
              <a:t>detecció</a:t>
            </a:r>
            <a:endParaRPr lang="es-ES" sz="1100" dirty="0"/>
          </a:p>
        </p:txBody>
      </p:sp>
      <p:pic>
        <p:nvPicPr>
          <p:cNvPr id="8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10" name="9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Índex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112" y="2132856"/>
            <a:ext cx="2591767" cy="4524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s-ES_tradnl" sz="1800" dirty="0" err="1" smtClean="0"/>
              <a:t>Introducció</a:t>
            </a:r>
            <a:endParaRPr lang="es-ES_tradnl" sz="1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s-ES_tradnl" sz="1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s-ES_tradnl" sz="1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900112" y="3429000"/>
            <a:ext cx="2591767" cy="450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dirty="0" err="1"/>
              <a:t>Objectiu</a:t>
            </a: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899592" y="4077072"/>
            <a:ext cx="2592387" cy="452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r>
              <a:rPr lang="es-ES_tradnl" dirty="0"/>
              <a:t>Recerca documental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716016" y="2112467"/>
            <a:ext cx="2592387" cy="452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sz="2600" dirty="0"/>
              <a:t>Recerca experimental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sz="2600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defRPr/>
            </a:pPr>
            <a:endParaRPr lang="es-ES_tradnl" sz="2600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sz="2600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716016" y="2708920"/>
            <a:ext cx="2601838" cy="452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dirty="0" err="1" smtClean="0"/>
              <a:t>Resultats</a:t>
            </a: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sz="2600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sz="2600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sz="2600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899592" y="2780928"/>
            <a:ext cx="2592288" cy="452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dirty="0" err="1" smtClean="0"/>
              <a:t>Hipòtesis</a:t>
            </a:r>
            <a:r>
              <a:rPr lang="es-ES_tradnl" dirty="0" smtClean="0"/>
              <a:t> de </a:t>
            </a:r>
            <a:r>
              <a:rPr lang="es-ES_tradnl" dirty="0" err="1" smtClean="0"/>
              <a:t>treball</a:t>
            </a: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716016" y="3356992"/>
            <a:ext cx="2601838" cy="450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dirty="0" err="1" smtClean="0"/>
              <a:t>Dificultats</a:t>
            </a: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dirty="0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4716016" y="4077072"/>
            <a:ext cx="2601838" cy="452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es-ES_tradnl" dirty="0" err="1" smtClean="0"/>
              <a:t>Conclusions</a:t>
            </a: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_tradnl" dirty="0"/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defRPr/>
            </a:pPr>
            <a:endParaRPr lang="es-ES" dirty="0"/>
          </a:p>
        </p:txBody>
      </p:sp>
      <p:pic>
        <p:nvPicPr>
          <p:cNvPr id="1026" name="Imagen 2" descr="problemas-de-vi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13" name="12 Conector recto"/>
          <p:cNvCxnSpPr/>
          <p:nvPr/>
        </p:nvCxnSpPr>
        <p:spPr>
          <a:xfrm rot="5400000" flipH="1" flipV="1">
            <a:off x="0" y="6926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7239000" cy="576064"/>
          </a:xfrm>
        </p:spPr>
        <p:txBody>
          <a:bodyPr/>
          <a:lstStyle/>
          <a:p>
            <a:r>
              <a:rPr lang="ca-ES" sz="1800" b="1" i="1" dirty="0" smtClean="0"/>
              <a:t>Pregunta 7 : </a:t>
            </a:r>
            <a:r>
              <a:rPr lang="ca-ES" sz="1800" i="1" dirty="0" smtClean="0"/>
              <a:t>A quina edat et van detectar el problema?</a:t>
            </a: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endParaRPr lang="es-ES" dirty="0"/>
          </a:p>
        </p:txBody>
      </p:sp>
      <p:pic>
        <p:nvPicPr>
          <p:cNvPr id="31746" name="Gráfico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4824536" cy="289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93" y="1268759"/>
          <a:ext cx="5616625" cy="1549905"/>
        </p:xfrm>
        <a:graphic>
          <a:graphicData uri="http://schemas.openxmlformats.org/drawingml/2006/table">
            <a:tbl>
              <a:tblPr/>
              <a:tblGrid>
                <a:gridCol w="1122805"/>
                <a:gridCol w="1123455"/>
                <a:gridCol w="1123455"/>
                <a:gridCol w="1123455"/>
                <a:gridCol w="1123455"/>
              </a:tblGrid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Posibles </a:t>
                      </a:r>
                      <a:r>
                        <a:rPr lang="es-ES" sz="1200" dirty="0" err="1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Meny de 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Entre 10 i 12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Entre 12 i 14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14 o més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Total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% de persones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20,68 %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24,13 %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31,03%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13,79%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259632" y="6237312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Edat</a:t>
            </a:r>
            <a:r>
              <a:rPr lang="es-ES" sz="1400" dirty="0" smtClean="0"/>
              <a:t> de </a:t>
            </a:r>
            <a:r>
              <a:rPr lang="es-ES" sz="1400" dirty="0" err="1" smtClean="0"/>
              <a:t>detecció</a:t>
            </a:r>
            <a:endParaRPr lang="es-ES" sz="1400" dirty="0"/>
          </a:p>
        </p:txBody>
      </p:sp>
      <p:pic>
        <p:nvPicPr>
          <p:cNvPr id="8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10" name="9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7239000" cy="595139"/>
          </a:xfrm>
        </p:spPr>
        <p:txBody>
          <a:bodyPr/>
          <a:lstStyle/>
          <a:p>
            <a:r>
              <a:rPr lang="ca-ES" sz="1800" b="1" i="1" dirty="0" smtClean="0"/>
              <a:t>Pregunta 8.-</a:t>
            </a:r>
            <a:r>
              <a:rPr lang="ca-ES" sz="1800" dirty="0" smtClean="0"/>
              <a:t> </a:t>
            </a:r>
            <a:r>
              <a:rPr lang="ca-ES" sz="1800" i="1" dirty="0" smtClean="0"/>
              <a:t>Tens pensat operar-te en un futur?</a:t>
            </a:r>
            <a:endParaRPr lang="es-ES" sz="1800" dirty="0" smtClean="0"/>
          </a:p>
          <a:p>
            <a:endParaRPr lang="es-ES" dirty="0"/>
          </a:p>
        </p:txBody>
      </p:sp>
      <p:pic>
        <p:nvPicPr>
          <p:cNvPr id="32770" name="Gráfico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5184576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92" y="1412776"/>
          <a:ext cx="5760640" cy="990975"/>
        </p:xfrm>
        <a:graphic>
          <a:graphicData uri="http://schemas.openxmlformats.org/drawingml/2006/table">
            <a:tbl>
              <a:tblPr/>
              <a:tblGrid>
                <a:gridCol w="1867343"/>
                <a:gridCol w="1012977"/>
                <a:gridCol w="1440160"/>
                <a:gridCol w="1440160"/>
              </a:tblGrid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Sí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No estic segur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Total de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% respecte al total (26)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31%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61%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 dirty="0">
                          <a:latin typeface="Arial"/>
                          <a:ea typeface="Calibri"/>
                          <a:cs typeface="Times New Roman"/>
                        </a:rPr>
                        <a:t>8%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7239000" cy="792088"/>
          </a:xfrm>
        </p:spPr>
        <p:txBody>
          <a:bodyPr/>
          <a:lstStyle/>
          <a:p>
            <a:r>
              <a:rPr lang="ca-ES" sz="1800" b="1" i="1" dirty="0" smtClean="0"/>
              <a:t>Pregunta 9.-</a:t>
            </a:r>
            <a:r>
              <a:rPr lang="ca-ES" sz="1800" dirty="0" smtClean="0"/>
              <a:t> </a:t>
            </a:r>
            <a:r>
              <a:rPr lang="ca-ES" sz="1800" i="1" dirty="0" smtClean="0"/>
              <a:t>Que portes: ulleres o lentilles?</a:t>
            </a:r>
            <a:endParaRPr lang="es-ES" sz="1800" dirty="0"/>
          </a:p>
        </p:txBody>
      </p:sp>
      <p:pic>
        <p:nvPicPr>
          <p:cNvPr id="33794" name="Gráfico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24944"/>
            <a:ext cx="4595813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27584" y="1124745"/>
          <a:ext cx="5832648" cy="990975"/>
        </p:xfrm>
        <a:graphic>
          <a:graphicData uri="http://schemas.openxmlformats.org/drawingml/2006/table">
            <a:tbl>
              <a:tblPr/>
              <a:tblGrid>
                <a:gridCol w="1943991"/>
                <a:gridCol w="1943991"/>
                <a:gridCol w="1944666"/>
              </a:tblGrid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Ulleres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Lentilles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Total de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19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% respecte al total (26)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73%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 dirty="0">
                          <a:latin typeface="Arial"/>
                          <a:ea typeface="Calibri"/>
                          <a:cs typeface="Times New Roman"/>
                        </a:rPr>
                        <a:t>27%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9344" y="692696"/>
            <a:ext cx="7239000" cy="864096"/>
          </a:xfrm>
        </p:spPr>
        <p:txBody>
          <a:bodyPr/>
          <a:lstStyle/>
          <a:p>
            <a:r>
              <a:rPr lang="ca-ES" sz="1800" b="1" i="1" dirty="0" smtClean="0"/>
              <a:t>Pregunta 10.- </a:t>
            </a:r>
            <a:r>
              <a:rPr lang="ca-ES" sz="1800" i="1" dirty="0" smtClean="0"/>
              <a:t>Utilitzes les ulleres o lentilles tota l’estona o només en situacions determinades?</a:t>
            </a:r>
            <a:endParaRPr lang="es-ES" sz="1800" dirty="0" smtClean="0"/>
          </a:p>
          <a:p>
            <a:endParaRPr lang="es-ES" dirty="0"/>
          </a:p>
        </p:txBody>
      </p:sp>
      <p:pic>
        <p:nvPicPr>
          <p:cNvPr id="34818" name="Gráfico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140968"/>
            <a:ext cx="459263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43608" y="1700807"/>
          <a:ext cx="5760640" cy="918969"/>
        </p:xfrm>
        <a:graphic>
          <a:graphicData uri="http://schemas.openxmlformats.org/drawingml/2006/table">
            <a:tbl>
              <a:tblPr/>
              <a:tblGrid>
                <a:gridCol w="1919991"/>
                <a:gridCol w="1919991"/>
                <a:gridCol w="1920658"/>
              </a:tblGrid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Tota l’estona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Situacions determinades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Total de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3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% respecte al total (26)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39%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 dirty="0">
                          <a:latin typeface="Arial"/>
                          <a:ea typeface="Calibri"/>
                          <a:cs typeface="Times New Roman"/>
                        </a:rPr>
                        <a:t>61%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9344" y="692696"/>
            <a:ext cx="7239000" cy="667147"/>
          </a:xfrm>
        </p:spPr>
        <p:txBody>
          <a:bodyPr/>
          <a:lstStyle/>
          <a:p>
            <a:r>
              <a:rPr lang="ca-ES" sz="1800" b="1" i="1" dirty="0" smtClean="0"/>
              <a:t>Pregunta 11.-</a:t>
            </a:r>
            <a:r>
              <a:rPr lang="ca-ES" sz="1800" dirty="0" smtClean="0"/>
              <a:t> </a:t>
            </a:r>
            <a:r>
              <a:rPr lang="ca-ES" sz="1800" i="1" dirty="0" smtClean="0"/>
              <a:t>Tens algun familiar amb algun problema de vista?</a:t>
            </a:r>
            <a:endParaRPr lang="es-ES" sz="1800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35842" name="Gráfico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24944"/>
            <a:ext cx="459263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71600" y="1412776"/>
          <a:ext cx="5832647" cy="1057272"/>
        </p:xfrm>
        <a:graphic>
          <a:graphicData uri="http://schemas.openxmlformats.org/drawingml/2006/table">
            <a:tbl>
              <a:tblPr/>
              <a:tblGrid>
                <a:gridCol w="1374491"/>
                <a:gridCol w="707151"/>
                <a:gridCol w="956813"/>
                <a:gridCol w="1051955"/>
                <a:gridCol w="860997"/>
                <a:gridCol w="881240"/>
              </a:tblGrid>
              <a:tr h="2643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Pares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Germans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Avis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Tiets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Cosins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Total respostes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60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26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49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37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23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% respecte al total (72)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83%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36%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68%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>
                          <a:latin typeface="Arial"/>
                          <a:ea typeface="Calibri"/>
                          <a:cs typeface="Times New Roman"/>
                        </a:rPr>
                        <a:t>51%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a-ES" sz="1200" dirty="0">
                          <a:latin typeface="Arial"/>
                          <a:ea typeface="Calibri"/>
                          <a:cs typeface="Times New Roman"/>
                        </a:rPr>
                        <a:t>32%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03648" y="580526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i="1" dirty="0" smtClean="0"/>
              <a:t>Factor </a:t>
            </a:r>
            <a:r>
              <a:rPr lang="es-ES" sz="1400" i="1" dirty="0" err="1" smtClean="0"/>
              <a:t>hereditari</a:t>
            </a:r>
            <a:r>
              <a:rPr lang="es-ES" sz="1400" i="1" dirty="0" smtClean="0"/>
              <a:t>.</a:t>
            </a:r>
            <a:endParaRPr lang="es-ES" sz="1400" dirty="0" smtClean="0"/>
          </a:p>
          <a:p>
            <a:endParaRPr lang="es-ES" dirty="0"/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Dificultats</a:t>
            </a:r>
            <a:endParaRPr lang="es-ES" dirty="0"/>
          </a:p>
        </p:txBody>
      </p:sp>
      <p:pic>
        <p:nvPicPr>
          <p:cNvPr id="36866" name="Picture 2" descr="http://1.bp.blogspot.com/_aS1wx8j-CnY/TRRXk7u_OvI/AAAAAAAABaI/xMkuWYARC30/s1600/haciendo_l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3016513" cy="272089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2809062" cy="278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2" descr="problemas-de-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Conclusions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"/>
            </a:pPr>
            <a:r>
              <a:rPr lang="ca-ES" sz="1600" i="1" dirty="0" smtClean="0"/>
              <a:t>El 50% dels alumnes de </a:t>
            </a:r>
            <a:r>
              <a:rPr lang="ca-ES" sz="1600" i="1" dirty="0" err="1" smtClean="0"/>
              <a:t>l’IES</a:t>
            </a:r>
            <a:r>
              <a:rPr lang="ca-ES" sz="1600" i="1" dirty="0" smtClean="0"/>
              <a:t> Sant -Quirze del Vallès tenen algun tipus de problema visual. </a:t>
            </a:r>
            <a:endParaRPr lang="es-ES" sz="1600" dirty="0" smtClean="0"/>
          </a:p>
          <a:p>
            <a:pPr>
              <a:lnSpc>
                <a:spcPct val="150000"/>
              </a:lnSpc>
              <a:buFont typeface="Wingdings 2" pitchFamily="18" charset="2"/>
              <a:buChar char=""/>
            </a:pPr>
            <a:r>
              <a:rPr lang="ca-ES" sz="1600" i="1" dirty="0" smtClean="0"/>
              <a:t>La causa majoritària dels problemes de visió és la miopia.</a:t>
            </a:r>
            <a:endParaRPr lang="es-ES" sz="1600" dirty="0" smtClean="0"/>
          </a:p>
          <a:p>
            <a:pPr lvl="0">
              <a:lnSpc>
                <a:spcPct val="150000"/>
              </a:lnSpc>
              <a:buFont typeface="Wingdings 2" pitchFamily="18" charset="2"/>
              <a:buChar char=""/>
            </a:pPr>
            <a:r>
              <a:rPr lang="ca-ES" sz="1600" i="1" dirty="0" smtClean="0"/>
              <a:t>Les malalties són hereditàries.</a:t>
            </a:r>
            <a:endParaRPr lang="es-ES" sz="1600" dirty="0" smtClean="0"/>
          </a:p>
          <a:p>
            <a:pPr lvl="0">
              <a:lnSpc>
                <a:spcPct val="150000"/>
              </a:lnSpc>
              <a:buFont typeface="Wingdings 2" pitchFamily="18" charset="2"/>
              <a:buChar char=""/>
            </a:pPr>
            <a:r>
              <a:rPr lang="ca-ES" sz="1600" i="1" dirty="0" smtClean="0"/>
              <a:t>La ambliopia i l’estrabisme no són malalties visuals pròpies dels joves.</a:t>
            </a:r>
            <a:endParaRPr lang="es-ES" sz="1600" dirty="0" smtClean="0"/>
          </a:p>
          <a:p>
            <a:pPr lvl="0">
              <a:lnSpc>
                <a:spcPct val="150000"/>
              </a:lnSpc>
              <a:buFont typeface="Wingdings 2" pitchFamily="18" charset="2"/>
              <a:buChar char=""/>
            </a:pPr>
            <a:r>
              <a:rPr lang="ca-ES" sz="1600" i="1" dirty="0" smtClean="0"/>
              <a:t>Hi ha un nombre elevat de persones amb problemes de vista i que o bé no segueix el tractament recomanat per l’oftalmòleg o bé no s’ha fet mai cap revisió</a:t>
            </a:r>
            <a:r>
              <a:rPr lang="ca-ES" sz="1600" dirty="0" smtClean="0"/>
              <a:t>.</a:t>
            </a:r>
            <a:endParaRPr lang="es-ES" sz="1600" dirty="0" smtClean="0"/>
          </a:p>
          <a:p>
            <a:pPr lvl="0">
              <a:lnSpc>
                <a:spcPct val="150000"/>
              </a:lnSpc>
              <a:buFont typeface="Wingdings 2" pitchFamily="18" charset="2"/>
              <a:buChar char=""/>
            </a:pPr>
            <a:r>
              <a:rPr lang="ca-ES" sz="1600" i="1" dirty="0" smtClean="0"/>
              <a:t>Dins el grup d’edat tractat ( 13 – 17 anys ) el nombre de diòptries es manté en un nivell baix. </a:t>
            </a:r>
            <a:endParaRPr lang="es-ES" sz="1600" dirty="0" smtClean="0"/>
          </a:p>
          <a:p>
            <a:endParaRPr lang="ca-ES" sz="1600" dirty="0"/>
          </a:p>
        </p:txBody>
      </p:sp>
      <p:pic>
        <p:nvPicPr>
          <p:cNvPr id="4" name="Imagen 2" descr="problemas-de-vi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863" y="335915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INTRODUCCIÓ</a:t>
            </a:r>
            <a:endParaRPr lang="es-ES" dirty="0"/>
          </a:p>
        </p:txBody>
      </p:sp>
      <p:sp>
        <p:nvSpPr>
          <p:cNvPr id="153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La varietat de mètodes i tractaments que hi ha avui en dia per solucionar o millorar els problemes de vista dels adolescents.</a:t>
            </a:r>
            <a:endParaRPr lang="es-ES" dirty="0" smtClean="0"/>
          </a:p>
        </p:txBody>
      </p:sp>
      <p:pic>
        <p:nvPicPr>
          <p:cNvPr id="15364" name="Picture 4" descr="gafas_ninos_abril2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357563"/>
            <a:ext cx="5638800" cy="3009900"/>
          </a:xfrm>
          <a:prstGeom prst="rect">
            <a:avLst/>
          </a:prstGeom>
          <a:noFill/>
        </p:spPr>
      </p:pic>
      <p:pic>
        <p:nvPicPr>
          <p:cNvPr id="5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Hipòtesis de treball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ca-ES" sz="1400" i="1" dirty="0" smtClean="0"/>
              <a:t>El 50% dels alumnes de </a:t>
            </a:r>
            <a:r>
              <a:rPr lang="ca-ES" sz="1400" i="1" dirty="0" err="1" smtClean="0"/>
              <a:t>l’IES</a:t>
            </a:r>
            <a:r>
              <a:rPr lang="ca-ES" sz="1400" i="1" dirty="0" smtClean="0"/>
              <a:t> Sant -Quirze del Vallès tenen algun tipus de problema visual. </a:t>
            </a:r>
            <a:endParaRPr lang="es-ES" sz="1400" dirty="0" smtClean="0"/>
          </a:p>
          <a:p>
            <a:pPr lvl="0">
              <a:lnSpc>
                <a:spcPct val="150000"/>
              </a:lnSpc>
            </a:pPr>
            <a:r>
              <a:rPr lang="ca-ES" sz="1400" i="1" dirty="0" smtClean="0"/>
              <a:t>La causa majoritària dels problemes de visió és la miopia.</a:t>
            </a:r>
            <a:endParaRPr lang="es-ES" sz="1400" dirty="0" smtClean="0"/>
          </a:p>
          <a:p>
            <a:pPr lvl="0">
              <a:lnSpc>
                <a:spcPct val="150000"/>
              </a:lnSpc>
            </a:pPr>
            <a:r>
              <a:rPr lang="ca-ES" sz="1400" i="1" dirty="0" smtClean="0"/>
              <a:t>Les malalties són hereditàries.</a:t>
            </a:r>
            <a:endParaRPr lang="es-ES" sz="1400" dirty="0" smtClean="0"/>
          </a:p>
          <a:p>
            <a:pPr lvl="0">
              <a:lnSpc>
                <a:spcPct val="150000"/>
              </a:lnSpc>
            </a:pPr>
            <a:r>
              <a:rPr lang="ca-ES" sz="1400" i="1" dirty="0" smtClean="0"/>
              <a:t>La ambliopia i l’estrabisme no són malalties visuals pròpies dels joves.</a:t>
            </a:r>
            <a:endParaRPr lang="es-ES" sz="1400" dirty="0" smtClean="0"/>
          </a:p>
          <a:p>
            <a:pPr lvl="0">
              <a:lnSpc>
                <a:spcPct val="150000"/>
              </a:lnSpc>
            </a:pPr>
            <a:r>
              <a:rPr lang="ca-ES" sz="1400" i="1" dirty="0" smtClean="0"/>
              <a:t>Hi ha un nombre elevat de persones amb problemes de vista i que o bé no segueix el tractament recomanat per l’oftalmòleg o bé no s’ha fet mai cap revisió</a:t>
            </a:r>
            <a:r>
              <a:rPr lang="ca-ES" sz="1400" dirty="0" smtClean="0"/>
              <a:t>.</a:t>
            </a:r>
            <a:endParaRPr lang="es-ES" sz="1400" dirty="0" smtClean="0"/>
          </a:p>
          <a:p>
            <a:pPr lvl="0">
              <a:lnSpc>
                <a:spcPct val="150000"/>
              </a:lnSpc>
            </a:pPr>
            <a:r>
              <a:rPr lang="ca-ES" sz="1400" i="1" dirty="0" smtClean="0"/>
              <a:t>Dins el grup d’edat tractat ( 13 – 17 anys ) el nombre de diòptries es manté en un nivell baix. </a:t>
            </a:r>
            <a:endParaRPr lang="es-ES" sz="1400" dirty="0" smtClean="0"/>
          </a:p>
          <a:p>
            <a:endParaRPr lang="ca-ES" sz="1400" dirty="0"/>
          </a:p>
        </p:txBody>
      </p:sp>
      <p:pic>
        <p:nvPicPr>
          <p:cNvPr id="4" name="Imagen 2" descr="problemas-de-vi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4225" y="335915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err="1" smtClean="0"/>
              <a:t>Objectiu</a:t>
            </a:r>
            <a:endParaRPr lang="es-ES" dirty="0"/>
          </a:p>
        </p:txBody>
      </p:sp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468313" y="1628775"/>
            <a:ext cx="7239000" cy="4846638"/>
          </a:xfrm>
        </p:spPr>
        <p:txBody>
          <a:bodyPr/>
          <a:lstStyle/>
          <a:p>
            <a:r>
              <a:rPr lang="ca-ES" dirty="0" smtClean="0"/>
              <a:t>Analitzar la quantitat d’adolescents amb problemes visuals.</a:t>
            </a:r>
            <a:endParaRPr lang="es-ES" dirty="0" smtClean="0"/>
          </a:p>
        </p:txBody>
      </p:sp>
      <p:pic>
        <p:nvPicPr>
          <p:cNvPr id="16388" name="Picture 4" descr="folleto-astigmatismo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4022288" cy="2664296"/>
          </a:xfrm>
          <a:prstGeom prst="rect">
            <a:avLst/>
          </a:prstGeom>
          <a:noFill/>
        </p:spPr>
      </p:pic>
      <p:pic>
        <p:nvPicPr>
          <p:cNvPr id="5" name="Imagen 2" descr="problemas-de-vi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://ocularis.es/blog/pics/miopi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573016"/>
            <a:ext cx="268626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76388" y="191453"/>
            <a:ext cx="7239000" cy="114299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Recerca documental</a:t>
            </a:r>
            <a:endParaRPr lang="es-ES" dirty="0"/>
          </a:p>
        </p:txBody>
      </p:sp>
      <p:sp>
        <p:nvSpPr>
          <p:cNvPr id="174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 2" pitchFamily="18" charset="2"/>
              <a:buNone/>
            </a:pPr>
            <a:r>
              <a:rPr lang="ca-ES" sz="2400" b="1" smtClean="0"/>
              <a:t>	(Malalties visuals)</a:t>
            </a:r>
            <a:endParaRPr lang="es-ES" sz="2400" b="1" smtClean="0"/>
          </a:p>
          <a:p>
            <a:pPr lvl="2"/>
            <a:endParaRPr lang="ca-ES" sz="2400" smtClean="0"/>
          </a:p>
          <a:p>
            <a:pPr lvl="2">
              <a:buFont typeface="Wingdings" pitchFamily="2" charset="2"/>
              <a:buNone/>
            </a:pPr>
            <a:r>
              <a:rPr lang="ca-ES" sz="2400" smtClean="0"/>
              <a:t>Miopia                              Hipermetropia</a:t>
            </a:r>
            <a:endParaRPr lang="es-ES" sz="2400" smtClean="0"/>
          </a:p>
          <a:p>
            <a:pPr lvl="2"/>
            <a:endParaRPr lang="ca-ES" sz="2400" smtClean="0"/>
          </a:p>
          <a:p>
            <a:pPr lvl="2"/>
            <a:endParaRPr lang="es-ES" sz="2400" smtClean="0"/>
          </a:p>
          <a:p>
            <a:pPr lvl="2"/>
            <a:endParaRPr lang="ca-ES" sz="2400" smtClean="0"/>
          </a:p>
          <a:p>
            <a:endParaRPr lang="es-ES" sz="2400" smtClean="0"/>
          </a:p>
        </p:txBody>
      </p:sp>
      <p:pic>
        <p:nvPicPr>
          <p:cNvPr id="17412" name="Picture 4" descr="Archivo:Myopia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4103688" cy="3282950"/>
          </a:xfrm>
          <a:prstGeom prst="rect">
            <a:avLst/>
          </a:prstGeom>
          <a:noFill/>
        </p:spPr>
      </p:pic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708400" y="2205038"/>
            <a:ext cx="0" cy="4392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7417" name="Picture 9" descr="Hypermetropia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492375"/>
            <a:ext cx="3817937" cy="4176713"/>
          </a:xfrm>
          <a:prstGeom prst="rect">
            <a:avLst/>
          </a:prstGeom>
          <a:noFill/>
        </p:spPr>
      </p:pic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 bwMode="auto">
          <a:xfrm>
            <a:off x="323850" y="260350"/>
            <a:ext cx="7239000" cy="1143000"/>
          </a:xfrm>
          <a:noFill/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s-ES" cap="none" smtClean="0">
                <a:ln>
                  <a:noFill/>
                </a:ln>
                <a:solidFill>
                  <a:schemeClr val="tx1"/>
                </a:solidFill>
              </a:rPr>
              <a:t/>
            </a:r>
            <a:br>
              <a:rPr lang="es-ES" cap="none" smtClean="0">
                <a:ln>
                  <a:noFill/>
                </a:ln>
                <a:solidFill>
                  <a:schemeClr val="tx1"/>
                </a:solidFill>
              </a:rPr>
            </a:br>
            <a:endParaRPr lang="es-ES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68313" y="2011363"/>
            <a:ext cx="7239000" cy="48466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ca-ES" sz="3000" smtClean="0"/>
              <a:t>    Astigmatisme</a:t>
            </a:r>
            <a:r>
              <a:rPr lang="es-ES" sz="3000" smtClean="0"/>
              <a:t>                  </a:t>
            </a:r>
            <a:r>
              <a:rPr lang="ca-ES" sz="3000" smtClean="0"/>
              <a:t>Ambliopia</a:t>
            </a:r>
            <a:endParaRPr lang="es-ES" sz="3000" smtClean="0"/>
          </a:p>
          <a:p>
            <a:endParaRPr lang="ca-ES" sz="3000" smtClean="0"/>
          </a:p>
          <a:p>
            <a:endParaRPr lang="ca-ES" sz="3000" smtClean="0"/>
          </a:p>
          <a:p>
            <a:pPr>
              <a:buFont typeface="Wingdings 2" pitchFamily="18" charset="2"/>
              <a:buNone/>
            </a:pPr>
            <a:r>
              <a:rPr lang="es-ES" smtClean="0">
                <a:hlinkClick r:id="rId2"/>
              </a:rPr>
              <a:t> </a:t>
            </a:r>
            <a:r>
              <a:rPr lang="es-ES" smtClean="0"/>
              <a:t/>
            </a:r>
            <a:br>
              <a:rPr lang="es-ES" smtClean="0"/>
            </a:br>
            <a:endParaRPr lang="es-ES" smtClean="0"/>
          </a:p>
          <a:p>
            <a:endParaRPr lang="es-ES" smtClean="0"/>
          </a:p>
          <a:p>
            <a:endParaRPr lang="es-ES" smtClean="0"/>
          </a:p>
          <a:p>
            <a:endParaRPr lang="es-ES" smtClean="0"/>
          </a:p>
          <a:p>
            <a:pPr>
              <a:buFont typeface="Wingdings 2" pitchFamily="18" charset="2"/>
              <a:buNone/>
            </a:pPr>
            <a:r>
              <a:rPr lang="es-ES" sz="1600" smtClean="0"/>
              <a:t>  Resultat óptic de </a:t>
            </a:r>
          </a:p>
          <a:p>
            <a:pPr>
              <a:buFont typeface="Wingdings 2" pitchFamily="18" charset="2"/>
              <a:buNone/>
            </a:pPr>
            <a:r>
              <a:rPr lang="es-ES" sz="1600" smtClean="0"/>
              <a:t>  l’astigmatisme.</a:t>
            </a:r>
            <a:endParaRPr lang="ca-ES" sz="1600" smtClean="0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140200" y="2349500"/>
            <a:ext cx="0" cy="4221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" name="1 Títul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0"/>
            <a:ext cx="74930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23938" y="1289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23850" y="1412875"/>
            <a:ext cx="34766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spcBef>
                <a:spcPts val="500"/>
              </a:spcBef>
              <a:buClr>
                <a:srgbClr val="8064A2"/>
              </a:buClr>
              <a:buSzPct val="80000"/>
              <a:buFont typeface="Wingdings 2" pitchFamily="18" charset="2"/>
              <a:buNone/>
            </a:pPr>
            <a:r>
              <a:rPr lang="ca-ES" sz="2400" b="1">
                <a:solidFill>
                  <a:srgbClr val="6C6C6C"/>
                </a:solidFill>
              </a:rPr>
              <a:t>(Malalties visuals</a:t>
            </a:r>
            <a:r>
              <a:rPr lang="ca-ES" b="1">
                <a:solidFill>
                  <a:srgbClr val="6C6C6C"/>
                </a:solidFill>
              </a:rPr>
              <a:t>)</a:t>
            </a:r>
            <a:endParaRPr lang="es-ES" b="1">
              <a:solidFill>
                <a:srgbClr val="6C6C6C"/>
              </a:solidFill>
            </a:endParaRPr>
          </a:p>
          <a:p>
            <a:endParaRPr lang="es-ES"/>
          </a:p>
        </p:txBody>
      </p:sp>
      <p:pic>
        <p:nvPicPr>
          <p:cNvPr id="22538" name="Picture 10" descr="Astigmatism text blu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2781300"/>
            <a:ext cx="3527425" cy="2646363"/>
          </a:xfrm>
          <a:prstGeom prst="rect">
            <a:avLst/>
          </a:prstGeom>
          <a:noFill/>
        </p:spPr>
      </p:pic>
      <p:pic>
        <p:nvPicPr>
          <p:cNvPr id="22542" name="Picture 14" descr="ambliop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3068638"/>
            <a:ext cx="3744912" cy="2659062"/>
          </a:xfrm>
          <a:prstGeom prst="rect">
            <a:avLst/>
          </a:prstGeom>
          <a:noFill/>
        </p:spPr>
      </p:pic>
      <p:pic>
        <p:nvPicPr>
          <p:cNvPr id="10" name="Imagen 2" descr="problemas-de-vis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11" name="10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xfrm>
            <a:off x="0" y="260648"/>
            <a:ext cx="7239000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s-ES" cap="none" dirty="0" smtClean="0">
                <a:ln>
                  <a:noFill/>
                </a:ln>
                <a:solidFill>
                  <a:schemeClr val="tx1"/>
                </a:solidFill>
              </a:rPr>
              <a:t>     </a:t>
            </a:r>
            <a:r>
              <a:rPr lang="es-ES" cap="none" dirty="0" err="1" smtClean="0">
                <a:ln>
                  <a:noFill/>
                </a:ln>
                <a:solidFill>
                  <a:schemeClr val="tx1"/>
                </a:solidFill>
              </a:rPr>
              <a:t>Història</a:t>
            </a:r>
            <a:r>
              <a:rPr lang="es-ES" cap="none" dirty="0" smtClean="0">
                <a:ln>
                  <a:noFill/>
                </a:ln>
                <a:solidFill>
                  <a:schemeClr val="tx1"/>
                </a:solidFill>
              </a:rPr>
              <a:t> de les </a:t>
            </a:r>
            <a:r>
              <a:rPr lang="es-ES" cap="none" dirty="0" err="1" smtClean="0">
                <a:ln>
                  <a:noFill/>
                </a:ln>
                <a:solidFill>
                  <a:schemeClr val="tx1"/>
                </a:solidFill>
              </a:rPr>
              <a:t>ulleres</a:t>
            </a:r>
            <a:endParaRPr lang="es-ES" cap="none" dirty="0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4580" name="Picture 4" descr="monocle_keychain-p146191115544264443xzks7_40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39952" y="2492896"/>
            <a:ext cx="2801243" cy="2801243"/>
          </a:xfrm>
          <a:ln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9552" y="1700808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dirty="0"/>
              <a:t>Van ser inventades a Itàlia per </a:t>
            </a:r>
            <a:r>
              <a:rPr lang="ca-ES" dirty="0" err="1"/>
              <a:t>Salvino</a:t>
            </a:r>
            <a:r>
              <a:rPr lang="ca-ES" dirty="0"/>
              <a:t> </a:t>
            </a:r>
            <a:r>
              <a:rPr lang="ca-ES" dirty="0" err="1"/>
              <a:t>Degli</a:t>
            </a:r>
            <a:r>
              <a:rPr lang="ca-ES" dirty="0"/>
              <a:t> </a:t>
            </a:r>
            <a:r>
              <a:rPr lang="ca-ES" dirty="0" err="1"/>
              <a:t>Armati</a:t>
            </a:r>
            <a:r>
              <a:rPr lang="ca-ES" dirty="0"/>
              <a:t> al segle </a:t>
            </a:r>
            <a:r>
              <a:rPr lang="ca-ES" dirty="0" err="1"/>
              <a:t>XIV</a:t>
            </a:r>
            <a:r>
              <a:rPr lang="ca-ES" dirty="0"/>
              <a:t>. </a:t>
            </a:r>
            <a:endParaRPr lang="es-ES" dirty="0"/>
          </a:p>
        </p:txBody>
      </p:sp>
      <p:pic>
        <p:nvPicPr>
          <p:cNvPr id="3074" name="Picture 2" descr="http://elsmacarronsdelaiaia.files.wordpress.com/2010/12/images-iphone-glas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36912"/>
            <a:ext cx="2397646" cy="239764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043608" y="5661248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L’alemany Nicolas de </a:t>
            </a:r>
            <a:r>
              <a:rPr lang="ca-ES" dirty="0" err="1" smtClean="0"/>
              <a:t>Cusa</a:t>
            </a:r>
            <a:r>
              <a:rPr lang="ca-ES" dirty="0" smtClean="0"/>
              <a:t> va proposar utilitzar  lents còncaves, per veure de lluny</a:t>
            </a:r>
            <a:endParaRPr lang="es-ES" dirty="0"/>
          </a:p>
        </p:txBody>
      </p:sp>
      <p:pic>
        <p:nvPicPr>
          <p:cNvPr id="7" name="Imagen 2" descr="problemas-de-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s-ES" cap="none" smtClean="0">
                <a:ln>
                  <a:noFill/>
                </a:ln>
                <a:solidFill>
                  <a:schemeClr val="tx1"/>
                </a:solidFill>
              </a:rPr>
              <a:t>Història de les lentilles</a:t>
            </a:r>
          </a:p>
        </p:txBody>
      </p:sp>
      <p:pic>
        <p:nvPicPr>
          <p:cNvPr id="25604" name="Picture 4" descr="http://inventosabsurdos.com/wp-content/uploads/leonardo-da-vinci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467544" y="2780109"/>
            <a:ext cx="3238500" cy="4105275"/>
          </a:xfrm>
          <a:noFill/>
          <a:ln/>
        </p:spPr>
      </p:pic>
      <p:pic>
        <p:nvPicPr>
          <p:cNvPr id="25605" name="Picture 5" descr="http://www.remediosdelaabuelacaseros.com/wp-content/uploads/2011/04/como-ponerse-unas-lentillas-colocarse-las-lentes-de-contacto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067175" y="3213100"/>
            <a:ext cx="2808288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8313" y="1557338"/>
            <a:ext cx="69135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a-ES"/>
              <a:t/>
            </a:r>
            <a:br>
              <a:rPr lang="ca-ES"/>
            </a:br>
            <a:r>
              <a:rPr lang="ca-ES"/>
              <a:t>En 1887, el bufador de vidre alemany F.A. Muller es va basar en les idees de Herschell i els descobriments de Leonardo da Vinci per crear les primeres lents de contacte conegudes.</a:t>
            </a:r>
            <a:endParaRPr lang="es-ES"/>
          </a:p>
        </p:txBody>
      </p:sp>
      <p:pic>
        <p:nvPicPr>
          <p:cNvPr id="6" name="Imagen 2" descr="problemas-de-vis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88640"/>
            <a:ext cx="681037" cy="511175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395536" y="692696"/>
            <a:ext cx="684076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150</TotalTime>
  <Words>817</Words>
  <Application>Microsoft Office PowerPoint</Application>
  <PresentationFormat>Presentació en pantalla (4:3)</PresentationFormat>
  <Paragraphs>239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26</vt:i4>
      </vt:variant>
    </vt:vector>
  </HeadingPairs>
  <TitlesOfParts>
    <vt:vector size="27" baseType="lpstr">
      <vt:lpstr>Opulento</vt:lpstr>
      <vt:lpstr>  Tens problemes de vista ?  2n planter de sondeig i experiments 2011  Planter 387 </vt:lpstr>
      <vt:lpstr>Índex</vt:lpstr>
      <vt:lpstr>INTRODUCCIÓ</vt:lpstr>
      <vt:lpstr>Hipòtesis de treball</vt:lpstr>
      <vt:lpstr>Objectiu</vt:lpstr>
      <vt:lpstr>Recerca documental</vt:lpstr>
      <vt:lpstr> </vt:lpstr>
      <vt:lpstr>     Història de les ulleres</vt:lpstr>
      <vt:lpstr>Història de les lentilles</vt:lpstr>
      <vt:lpstr>Solucions més comunes.</vt:lpstr>
      <vt:lpstr>Recerca experimental</vt:lpstr>
      <vt:lpstr>Diapositiva 12</vt:lpstr>
      <vt:lpstr>Resultats: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Dificultats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Tens problemes de vista ?  2n planter de sondeig i experiments 2011  Planter 387</dc:title>
  <dc:creator>usuari</dc:creator>
  <cp:lastModifiedBy>alumne</cp:lastModifiedBy>
  <cp:revision>20</cp:revision>
  <dcterms:created xsi:type="dcterms:W3CDTF">2011-05-20T10:09:44Z</dcterms:created>
  <dcterms:modified xsi:type="dcterms:W3CDTF">2011-05-20T17:35:24Z</dcterms:modified>
</cp:coreProperties>
</file>